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3"/>
  </p:notesMasterIdLst>
  <p:sldIdLst>
    <p:sldId id="256" r:id="rId3"/>
    <p:sldId id="301" r:id="rId4"/>
    <p:sldId id="302" r:id="rId5"/>
    <p:sldId id="286" r:id="rId6"/>
    <p:sldId id="282" r:id="rId7"/>
    <p:sldId id="257" r:id="rId8"/>
    <p:sldId id="284" r:id="rId9"/>
    <p:sldId id="295" r:id="rId10"/>
    <p:sldId id="296" r:id="rId11"/>
    <p:sldId id="297" r:id="rId12"/>
    <p:sldId id="298" r:id="rId13"/>
    <p:sldId id="299" r:id="rId14"/>
    <p:sldId id="300" r:id="rId15"/>
    <p:sldId id="292" r:id="rId16"/>
    <p:sldId id="293" r:id="rId17"/>
    <p:sldId id="294" r:id="rId18"/>
    <p:sldId id="287" r:id="rId19"/>
    <p:sldId id="288" r:id="rId20"/>
    <p:sldId id="289" r:id="rId21"/>
    <p:sldId id="281" r:id="rId22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40" autoAdjust="0"/>
  </p:normalViewPr>
  <p:slideViewPr>
    <p:cSldViewPr>
      <p:cViewPr varScale="1">
        <p:scale>
          <a:sx n="87" d="100"/>
          <a:sy n="87" d="100"/>
        </p:scale>
        <p:origin x="1218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7E884F47-C0AD-47E1-A90C-205D3A19D91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31779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4851D92F-4B39-423D-97FC-19313358004E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pt-BR" altLang="pt-B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pt-BR" altLang="pt-BR" sz="2000" dirty="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AE9DF91B-7663-49BB-80B4-E639AB6F9352}" type="slidenum">
              <a:rPr lang="pt-BR" altLang="pt-BR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1</a:t>
            </a:fld>
            <a:endParaRPr lang="pt-BR" altLang="pt-BR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051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5C45DAD9-016B-411A-9E21-41FFAF48E1E3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</a:t>
            </a:fld>
            <a:endParaRPr lang="pt-BR" altLang="pt-B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508035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5C45DAD9-016B-411A-9E21-41FFAF48E1E3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11</a:t>
            </a:fld>
            <a:endParaRPr lang="pt-BR" altLang="pt-B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1646426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5C45DAD9-016B-411A-9E21-41FFAF48E1E3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12</a:t>
            </a:fld>
            <a:endParaRPr lang="pt-BR" altLang="pt-B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2960030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5C45DAD9-016B-411A-9E21-41FFAF48E1E3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13</a:t>
            </a:fld>
            <a:endParaRPr lang="pt-BR" altLang="pt-B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3170745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5C45DAD9-016B-411A-9E21-41FFAF48E1E3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14</a:t>
            </a:fld>
            <a:endParaRPr lang="pt-BR" altLang="pt-B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537102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5C45DAD9-016B-411A-9E21-41FFAF48E1E3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15</a:t>
            </a:fld>
            <a:endParaRPr lang="pt-BR" altLang="pt-B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793409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5C45DAD9-016B-411A-9E21-41FFAF48E1E3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16</a:t>
            </a:fld>
            <a:endParaRPr lang="pt-BR" altLang="pt-B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41694650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5C45DAD9-016B-411A-9E21-41FFAF48E1E3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17</a:t>
            </a:fld>
            <a:endParaRPr lang="pt-BR" altLang="pt-B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23647120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5C45DAD9-016B-411A-9E21-41FFAF48E1E3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18</a:t>
            </a:fld>
            <a:endParaRPr lang="pt-BR" altLang="pt-B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24825928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5C45DAD9-016B-411A-9E21-41FFAF48E1E3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19</a:t>
            </a:fld>
            <a:endParaRPr lang="pt-BR" altLang="pt-B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3033643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5C45DAD9-016B-411A-9E21-41FFAF48E1E3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</a:t>
            </a:fld>
            <a:endParaRPr lang="pt-BR" altLang="pt-B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29176122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B49A07B1-F0B8-4122-B5B6-E8D8B5758104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20</a:t>
            </a:fld>
            <a:endParaRPr lang="pt-BR" altLang="pt-B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pt-BR" altLang="pt-BR" sz="2000" dirty="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A1C88BD6-551C-42BB-87F5-30A7C9CFC964}" type="slidenum">
              <a:rPr lang="pt-BR" altLang="pt-BR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20</a:t>
            </a:fld>
            <a:endParaRPr lang="pt-BR" altLang="pt-BR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395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5C45DAD9-016B-411A-9E21-41FFAF48E1E3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</a:t>
            </a:fld>
            <a:endParaRPr lang="pt-BR" altLang="pt-B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3322407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5C45DAD9-016B-411A-9E21-41FFAF48E1E3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pt-BR" altLang="pt-B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1717498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5C45DAD9-016B-411A-9E21-41FFAF48E1E3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pt-BR" altLang="pt-B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1569668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5C45DAD9-016B-411A-9E21-41FFAF48E1E3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</a:t>
            </a:fld>
            <a:endParaRPr lang="pt-BR" altLang="pt-B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3691631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5C45DAD9-016B-411A-9E21-41FFAF48E1E3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</a:t>
            </a:fld>
            <a:endParaRPr lang="pt-BR" altLang="pt-B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1478363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5C45DAD9-016B-411A-9E21-41FFAF48E1E3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</a:t>
            </a:fld>
            <a:endParaRPr lang="pt-BR" altLang="pt-B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1069477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5C45DAD9-016B-411A-9E21-41FFAF48E1E3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</a:t>
            </a:fld>
            <a:endParaRPr lang="pt-BR" altLang="pt-B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913686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dirty="0"/>
              <a:t>03/09/15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35E1A-830D-4EF5-A8D8-6F08EA719D6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6626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dirty="0"/>
              <a:t>03/09/15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1557D-5FAC-4D63-8C64-B8E5574C44E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247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dirty="0"/>
              <a:t>03/09/15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44194-6742-4F13-B85C-B6516DD9F04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373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dirty="0"/>
              <a:t>03/09/15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D2144-77F6-4CC6-AC13-FE81C2CFB2D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0240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dirty="0"/>
              <a:t>03/09/15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4EFDD-CE09-4520-A6C2-E5806D4343E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5979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dirty="0"/>
              <a:t>03/09/15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6C465-3095-4A24-BB7A-B0A8A54C1E1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6584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dirty="0"/>
              <a:t>03/09/15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B3368-2E53-407C-A47C-658807A474D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0730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dirty="0"/>
              <a:t>03/09/15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E8CF3-918E-459C-BE68-42348692C32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4618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dirty="0"/>
              <a:t>03/09/15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C8D1F-BFAD-428F-81A3-9F35F03619B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4047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dirty="0"/>
              <a:t>03/09/15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144CB-C067-473C-86BD-0BDF5EE1206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2391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dirty="0"/>
              <a:t>03/09/15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D850A-799C-482F-8A5A-EE2FD96CD83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088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dirty="0"/>
              <a:t>03/09/15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8BADF-01C2-4990-8A8B-9681C3C4600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8486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dirty="0"/>
              <a:t>03/09/15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FB740-60DE-4A0E-8E3F-E53394D56DE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1112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dirty="0"/>
              <a:t>03/09/15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AE0D3-E7D7-40F2-A63D-4FD1E3F703B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3710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dirty="0"/>
              <a:t>03/09/15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80003-D48D-4996-86E5-9E8EB49A81C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7929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dirty="0"/>
              <a:t>03/09/15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93BBA-FB23-4740-AF83-5E7CC38574C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5711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dirty="0"/>
              <a:t>03/09/15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AAD88-0439-4A18-908A-F0D7C786587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7792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dirty="0"/>
              <a:t>03/09/15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637C8-029C-4095-B973-0D4D8B3D1AF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432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dirty="0"/>
              <a:t>03/09/15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72F60-FF02-4B65-BE37-9A1A86FCF8A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087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dirty="0"/>
              <a:t>03/09/15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24F8B-FACD-4745-825B-4675C73C91A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841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dirty="0"/>
              <a:t>03/09/15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DFD13-9DC0-4E71-B797-9DBCCC88EE9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1338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dirty="0"/>
              <a:t>03/09/15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7F66E-424E-4E65-BB16-6D07F5E1215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6396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dirty="0"/>
              <a:t>03/09/15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A26B5-E858-4174-A300-271AE9EC533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4981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70813" cy="146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do títuloClick to edit Master title style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8B8B8B"/>
                </a:solidFill>
                <a:latin typeface="+mn-lt"/>
                <a:ea typeface="Microsoft YaHei" panose="020B0503020204020204" pitchFamily="34" charset="-122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r>
              <a:rPr lang="pt-BR" dirty="0"/>
              <a:t>03/09/15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8B8B8B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F7789B5C-10AC-4BE2-9ABD-096CBE83EB6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da estrutura de tópicos</a:t>
            </a:r>
          </a:p>
          <a:p>
            <a:pPr lvl="1"/>
            <a:r>
              <a:rPr lang="en-GB" altLang="pt-BR" smtClean="0"/>
              <a:t>2.º Nível da estrutura de tópicos</a:t>
            </a:r>
          </a:p>
          <a:p>
            <a:pPr lvl="2"/>
            <a:r>
              <a:rPr lang="en-GB" altLang="pt-BR" smtClean="0"/>
              <a:t>3.º Nível da estrutura de tópicos</a:t>
            </a:r>
          </a:p>
          <a:p>
            <a:pPr lvl="3"/>
            <a:r>
              <a:rPr lang="en-GB" altLang="pt-BR" smtClean="0"/>
              <a:t>4.º Nível da estrutura de tópicos</a:t>
            </a:r>
          </a:p>
          <a:p>
            <a:pPr lvl="4"/>
            <a:r>
              <a:rPr lang="en-GB" altLang="pt-BR" smtClean="0"/>
              <a:t>5.º Nível da estrutura de tópicos</a:t>
            </a:r>
          </a:p>
          <a:p>
            <a:pPr lvl="4"/>
            <a:r>
              <a:rPr lang="en-GB" altLang="pt-BR" smtClean="0"/>
              <a:t>6.º Nível da estrutura de tópicos</a:t>
            </a:r>
          </a:p>
          <a:p>
            <a:pPr lvl="4"/>
            <a:r>
              <a:rPr lang="en-GB" altLang="pt-BR" smtClean="0"/>
              <a:t>7.º Nível da estrutura de tópicos</a:t>
            </a:r>
          </a:p>
          <a:p>
            <a:pPr lvl="4"/>
            <a:r>
              <a:rPr lang="en-GB" altLang="pt-BR" smtClean="0"/>
              <a:t>8.º Nível da estrutura de tópicos</a:t>
            </a:r>
          </a:p>
          <a:p>
            <a:pPr lvl="4"/>
            <a:r>
              <a:rPr lang="en-GB" altLang="pt-BR" smtClean="0"/>
              <a:t>9.º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do títuloClick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da estrutura de tópicos</a:t>
            </a:r>
          </a:p>
          <a:p>
            <a:pPr lvl="1"/>
            <a:r>
              <a:rPr lang="en-GB" altLang="pt-BR" smtClean="0"/>
              <a:t>2.º Nível da estrutura de tópicos</a:t>
            </a:r>
          </a:p>
          <a:p>
            <a:pPr lvl="2"/>
            <a:r>
              <a:rPr lang="en-GB" altLang="pt-BR" smtClean="0"/>
              <a:t>3.º Nível da estrutura de tópicos</a:t>
            </a:r>
          </a:p>
          <a:p>
            <a:pPr lvl="3"/>
            <a:r>
              <a:rPr lang="en-GB" altLang="pt-BR" smtClean="0"/>
              <a:t>4.º Nível da estrutura de tópicos</a:t>
            </a:r>
          </a:p>
          <a:p>
            <a:pPr lvl="4"/>
            <a:r>
              <a:rPr lang="en-GB" altLang="pt-BR" smtClean="0"/>
              <a:t>5.º Nível da estrutura de tópicos</a:t>
            </a:r>
          </a:p>
          <a:p>
            <a:pPr lvl="4"/>
            <a:r>
              <a:rPr lang="en-GB" altLang="pt-BR" smtClean="0"/>
              <a:t>6.º Nível da estrutura de tópicos</a:t>
            </a:r>
          </a:p>
          <a:p>
            <a:pPr lvl="4"/>
            <a:r>
              <a:rPr lang="en-GB" altLang="pt-BR" smtClean="0"/>
              <a:t>7.º Nível da estrutura de tópicos</a:t>
            </a:r>
          </a:p>
          <a:p>
            <a:pPr lvl="4"/>
            <a:r>
              <a:rPr lang="en-GB" altLang="pt-BR" smtClean="0"/>
              <a:t>8.º Nível da estrutura de tópicos</a:t>
            </a:r>
          </a:p>
          <a:p>
            <a:pPr lvl="0"/>
            <a:r>
              <a:rPr lang="en-GB" altLang="pt-BR" smtClean="0"/>
              <a:t>9.º Nível da estrutura de tópicosClick to edit Master text styles</a:t>
            </a:r>
          </a:p>
          <a:p>
            <a:pPr lvl="0"/>
            <a:r>
              <a:rPr lang="en-GB" altLang="pt-BR" smtClean="0"/>
              <a:t>Second level</a:t>
            </a:r>
          </a:p>
          <a:p>
            <a:pPr lvl="0"/>
            <a:r>
              <a:rPr lang="en-GB" altLang="pt-BR" smtClean="0"/>
              <a:t>Third level</a:t>
            </a:r>
          </a:p>
          <a:p>
            <a:pPr lvl="0"/>
            <a:r>
              <a:rPr lang="en-GB" altLang="pt-BR" smtClean="0"/>
              <a:t>Fourth level</a:t>
            </a:r>
          </a:p>
          <a:p>
            <a:pPr lvl="0"/>
            <a:r>
              <a:rPr lang="en-GB" altLang="pt-BR" smtClean="0"/>
              <a:t>Fifth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8B8B8B"/>
                </a:solidFill>
                <a:latin typeface="+mn-lt"/>
                <a:ea typeface="Microsoft YaHei" panose="020B0503020204020204" pitchFamily="34" charset="-122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r>
              <a:rPr lang="pt-BR" dirty="0"/>
              <a:t>03/09/15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8B8B8B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D7921D0B-2261-4E54-891C-C035C891CB3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360863" y="2348880"/>
            <a:ext cx="7772400" cy="14700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altLang="pt-BR" sz="2800" b="1" dirty="0" smtClean="0">
                <a:solidFill>
                  <a:srgbClr val="1F497D"/>
                </a:solidFill>
                <a:latin typeface="Futura" charset="0"/>
              </a:rPr>
              <a:t>Acesso às Estatísticas </a:t>
            </a:r>
            <a:br>
              <a:rPr lang="en-US" altLang="pt-BR" sz="2800" b="1" dirty="0" smtClean="0">
                <a:solidFill>
                  <a:srgbClr val="1F497D"/>
                </a:solidFill>
                <a:latin typeface="Futura" charset="0"/>
              </a:rPr>
            </a:br>
            <a:r>
              <a:rPr lang="en-US" altLang="pt-BR" sz="2800" b="1" dirty="0">
                <a:solidFill>
                  <a:srgbClr val="1F497D"/>
                </a:solidFill>
                <a:latin typeface="Futura" charset="0"/>
              </a:rPr>
              <a:t/>
            </a:r>
            <a:br>
              <a:rPr lang="en-US" altLang="pt-BR" sz="2800" b="1" dirty="0">
                <a:solidFill>
                  <a:srgbClr val="1F497D"/>
                </a:solidFill>
                <a:latin typeface="Futura" charset="0"/>
              </a:rPr>
            </a:br>
            <a:r>
              <a:rPr lang="en-US" altLang="pt-BR" sz="2800" b="1" dirty="0" smtClean="0">
                <a:solidFill>
                  <a:srgbClr val="1F497D"/>
                </a:solidFill>
                <a:latin typeface="Futura" charset="0"/>
              </a:rPr>
              <a:t>LOTECA e LOTOGOL</a:t>
            </a: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474663" y="5735638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400" b="1" dirty="0">
                <a:solidFill>
                  <a:srgbClr val="EEECE1"/>
                </a:solidFill>
                <a:latin typeface="Futura" charset="0"/>
              </a:rPr>
              <a:t>Julho</a:t>
            </a:r>
            <a:r>
              <a:rPr lang="pt-BR" altLang="pt-BR" sz="1400" dirty="0">
                <a:solidFill>
                  <a:srgbClr val="EEECE1"/>
                </a:solidFill>
                <a:latin typeface="Futura" charset="0"/>
              </a:rPr>
              <a:t> 2015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687388" y="-512763"/>
            <a:ext cx="7772400" cy="147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b="1" dirty="0" smtClean="0">
                <a:solidFill>
                  <a:srgbClr val="EEECE1"/>
                </a:solidFill>
                <a:latin typeface="Futura" charset="0"/>
              </a:rPr>
              <a:t>CLICAR EM “TODAS AS LOT</a:t>
            </a:r>
            <a:r>
              <a:rPr lang="pt-BR" altLang="pt-BR" b="1" dirty="0" smtClean="0">
                <a:solidFill>
                  <a:srgbClr val="002060"/>
                </a:solidFill>
                <a:latin typeface="Futura" charset="0"/>
              </a:rPr>
              <a:t>ERIAS”</a:t>
            </a:r>
            <a:endParaRPr lang="pt-BR" altLang="pt-BR" b="1" dirty="0">
              <a:solidFill>
                <a:srgbClr val="002060"/>
              </a:solidFill>
              <a:latin typeface="Futura" charset="0"/>
            </a:endParaRPr>
          </a:p>
        </p:txBody>
      </p:sp>
      <p:sp>
        <p:nvSpPr>
          <p:cNvPr id="4" name="Seta para baixo 3"/>
          <p:cNvSpPr/>
          <p:nvPr/>
        </p:nvSpPr>
        <p:spPr bwMode="auto">
          <a:xfrm rot="18972859">
            <a:off x="6161178" y="4514122"/>
            <a:ext cx="720080" cy="72008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513" y="836712"/>
            <a:ext cx="9217025" cy="5184576"/>
          </a:xfrm>
          <a:prstGeom prst="rect">
            <a:avLst/>
          </a:prstGeom>
        </p:spPr>
      </p:pic>
      <p:sp>
        <p:nvSpPr>
          <p:cNvPr id="7" name="Seta para baixo 6"/>
          <p:cNvSpPr/>
          <p:nvPr/>
        </p:nvSpPr>
        <p:spPr bwMode="auto">
          <a:xfrm rot="18972859">
            <a:off x="6449212" y="4658139"/>
            <a:ext cx="720080" cy="72008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01784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349119" y="-512763"/>
            <a:ext cx="8110669" cy="147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b="1" dirty="0" smtClean="0">
                <a:solidFill>
                  <a:srgbClr val="EEECE1"/>
                </a:solidFill>
                <a:latin typeface="Futura" charset="0"/>
              </a:rPr>
              <a:t>ROLAR PÁGINA e CLICAR EM:</a:t>
            </a:r>
            <a:r>
              <a:rPr lang="pt-BR" altLang="pt-BR" b="1" dirty="0" smtClean="0">
                <a:solidFill>
                  <a:srgbClr val="002060"/>
                </a:solidFill>
                <a:latin typeface="Futura" charset="0"/>
              </a:rPr>
              <a:t>“CONFIRA O RESULTADO” da LOTECA </a:t>
            </a:r>
            <a:endParaRPr lang="pt-BR" altLang="pt-BR" b="1" dirty="0">
              <a:solidFill>
                <a:srgbClr val="002060"/>
              </a:solidFill>
              <a:latin typeface="Futura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907" y="764704"/>
            <a:ext cx="9217024" cy="5184576"/>
          </a:xfrm>
          <a:prstGeom prst="rect">
            <a:avLst/>
          </a:prstGeom>
        </p:spPr>
      </p:pic>
      <p:sp>
        <p:nvSpPr>
          <p:cNvPr id="4" name="Seta para baixo 3"/>
          <p:cNvSpPr/>
          <p:nvPr/>
        </p:nvSpPr>
        <p:spPr bwMode="auto">
          <a:xfrm rot="18972859">
            <a:off x="2056722" y="3289988"/>
            <a:ext cx="720080" cy="72008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57883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687388" y="-512763"/>
            <a:ext cx="7772400" cy="147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b="1" dirty="0" smtClean="0">
                <a:solidFill>
                  <a:srgbClr val="EEECE1"/>
                </a:solidFill>
                <a:latin typeface="Futura" charset="0"/>
              </a:rPr>
              <a:t>CLICAR EM: “ESTATÍSTICAS”</a:t>
            </a:r>
            <a:endParaRPr lang="pt-BR" altLang="pt-BR" b="1" dirty="0">
              <a:solidFill>
                <a:srgbClr val="002060"/>
              </a:solidFill>
              <a:latin typeface="Futura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22" y="787564"/>
            <a:ext cx="9176382" cy="5161716"/>
          </a:xfrm>
          <a:prstGeom prst="rect">
            <a:avLst/>
          </a:prstGeom>
        </p:spPr>
      </p:pic>
      <p:sp>
        <p:nvSpPr>
          <p:cNvPr id="7" name="Seta para baixo 6"/>
          <p:cNvSpPr/>
          <p:nvPr/>
        </p:nvSpPr>
        <p:spPr bwMode="auto">
          <a:xfrm rot="18972859">
            <a:off x="4577003" y="2857938"/>
            <a:ext cx="720080" cy="72008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66891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264146" y="-471296"/>
            <a:ext cx="7772400" cy="147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b="1" dirty="0" smtClean="0">
                <a:solidFill>
                  <a:srgbClr val="EEECE1"/>
                </a:solidFill>
                <a:latin typeface="Futura" charset="0"/>
              </a:rPr>
              <a:t>CLICAR EM: “ACESSE AGORA”</a:t>
            </a:r>
            <a:endParaRPr lang="pt-BR" altLang="pt-BR" b="1" dirty="0">
              <a:solidFill>
                <a:srgbClr val="002060"/>
              </a:solidFill>
              <a:latin typeface="Futura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" y="998730"/>
            <a:ext cx="9140507" cy="5141536"/>
          </a:xfrm>
          <a:prstGeom prst="rect">
            <a:avLst/>
          </a:prstGeom>
        </p:spPr>
      </p:pic>
      <p:sp>
        <p:nvSpPr>
          <p:cNvPr id="6" name="Seta para baixo 5"/>
          <p:cNvSpPr/>
          <p:nvPr/>
        </p:nvSpPr>
        <p:spPr bwMode="auto">
          <a:xfrm rot="3429402">
            <a:off x="1181324" y="3278683"/>
            <a:ext cx="720080" cy="72008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2405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827584" y="2708920"/>
            <a:ext cx="7772400" cy="147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2800" dirty="0" smtClean="0">
                <a:solidFill>
                  <a:srgbClr val="002060"/>
                </a:solidFill>
                <a:latin typeface="Futura" charset="0"/>
              </a:rPr>
              <a:t>Acesso III – Tabela de programação da Loteca ou Lotogol</a:t>
            </a:r>
            <a:endParaRPr lang="pt-BR" altLang="pt-BR" sz="1400" dirty="0">
              <a:solidFill>
                <a:srgbClr val="002060"/>
              </a:solidFill>
              <a:latin typeface="Futu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6907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6288"/>
            <a:ext cx="9144000" cy="5143499"/>
          </a:xfrm>
          <a:prstGeom prst="rect">
            <a:avLst/>
          </a:prstGeom>
        </p:spPr>
      </p:pic>
      <p:sp>
        <p:nvSpPr>
          <p:cNvPr id="7" name="Seta para baixo 6"/>
          <p:cNvSpPr/>
          <p:nvPr/>
        </p:nvSpPr>
        <p:spPr bwMode="auto">
          <a:xfrm rot="18972859">
            <a:off x="23632" y="4612311"/>
            <a:ext cx="671801" cy="651927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87388" y="-512763"/>
            <a:ext cx="7772400" cy="147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b="1" dirty="0" smtClean="0">
                <a:solidFill>
                  <a:srgbClr val="EEECE1"/>
                </a:solidFill>
                <a:latin typeface="Futura" charset="0"/>
              </a:rPr>
              <a:t>WWW.CAIXA.GOV.BR</a:t>
            </a:r>
            <a:endParaRPr lang="pt-BR" altLang="pt-BR" b="1" dirty="0">
              <a:solidFill>
                <a:srgbClr val="EEECE1"/>
              </a:solidFill>
              <a:latin typeface="Futu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8126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687388" y="-512763"/>
            <a:ext cx="7772400" cy="147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b="1" dirty="0" smtClean="0">
                <a:solidFill>
                  <a:srgbClr val="EEECE1"/>
                </a:solidFill>
                <a:latin typeface="Futura" charset="0"/>
              </a:rPr>
              <a:t>CLICAR EM “TODAS AS LOT</a:t>
            </a:r>
            <a:r>
              <a:rPr lang="pt-BR" altLang="pt-BR" b="1" dirty="0" smtClean="0">
                <a:solidFill>
                  <a:srgbClr val="002060"/>
                </a:solidFill>
                <a:latin typeface="Futura" charset="0"/>
              </a:rPr>
              <a:t>ERIAS”</a:t>
            </a:r>
            <a:endParaRPr lang="pt-BR" altLang="pt-BR" b="1" dirty="0">
              <a:solidFill>
                <a:srgbClr val="002060"/>
              </a:solidFill>
              <a:latin typeface="Futura" charset="0"/>
            </a:endParaRPr>
          </a:p>
        </p:txBody>
      </p:sp>
      <p:sp>
        <p:nvSpPr>
          <p:cNvPr id="4" name="Seta para baixo 3"/>
          <p:cNvSpPr/>
          <p:nvPr/>
        </p:nvSpPr>
        <p:spPr bwMode="auto">
          <a:xfrm rot="18972859">
            <a:off x="6161178" y="4514122"/>
            <a:ext cx="720080" cy="72008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" y="764704"/>
            <a:ext cx="9089011" cy="5112568"/>
          </a:xfrm>
          <a:prstGeom prst="rect">
            <a:avLst/>
          </a:prstGeom>
        </p:spPr>
      </p:pic>
      <p:sp>
        <p:nvSpPr>
          <p:cNvPr id="7" name="Seta para baixo 6"/>
          <p:cNvSpPr/>
          <p:nvPr/>
        </p:nvSpPr>
        <p:spPr bwMode="auto">
          <a:xfrm rot="18972859">
            <a:off x="6377204" y="4514124"/>
            <a:ext cx="720080" cy="72008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07782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349119" y="-512763"/>
            <a:ext cx="8110669" cy="147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b="1" dirty="0" smtClean="0">
                <a:solidFill>
                  <a:srgbClr val="EEECE1"/>
                </a:solidFill>
                <a:latin typeface="Futura" charset="0"/>
              </a:rPr>
              <a:t>ROLAR PÁGINA e CLICAR EM: </a:t>
            </a:r>
            <a:r>
              <a:rPr lang="pt-BR" altLang="pt-BR" b="1" dirty="0" smtClean="0">
                <a:solidFill>
                  <a:srgbClr val="002060"/>
                </a:solidFill>
                <a:latin typeface="Futura" charset="0"/>
              </a:rPr>
              <a:t>“CONFIRA O RESULTADO” da LOTECA </a:t>
            </a:r>
            <a:endParaRPr lang="pt-BR" altLang="pt-BR" b="1" dirty="0">
              <a:solidFill>
                <a:srgbClr val="002060"/>
              </a:solidFill>
              <a:latin typeface="Futura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" y="764704"/>
            <a:ext cx="9140507" cy="5141536"/>
          </a:xfrm>
          <a:prstGeom prst="rect">
            <a:avLst/>
          </a:prstGeom>
        </p:spPr>
      </p:pic>
      <p:sp>
        <p:nvSpPr>
          <p:cNvPr id="4" name="Seta para baixo 3"/>
          <p:cNvSpPr/>
          <p:nvPr/>
        </p:nvSpPr>
        <p:spPr bwMode="auto">
          <a:xfrm rot="18972859">
            <a:off x="1984715" y="3217978"/>
            <a:ext cx="720080" cy="72008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38356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687388" y="-512763"/>
            <a:ext cx="7772400" cy="147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b="1" dirty="0" smtClean="0">
                <a:solidFill>
                  <a:srgbClr val="EEECE1"/>
                </a:solidFill>
                <a:latin typeface="Futura" charset="0"/>
              </a:rPr>
              <a:t>     CLICAR EM: “PROGRAM</a:t>
            </a:r>
            <a:r>
              <a:rPr lang="pt-BR" altLang="pt-BR" b="1" dirty="0" smtClean="0">
                <a:solidFill>
                  <a:srgbClr val="002060"/>
                </a:solidFill>
                <a:latin typeface="Futura" charset="0"/>
              </a:rPr>
              <a:t>AÇÃO DO CONCURSO”</a:t>
            </a:r>
            <a:endParaRPr lang="pt-BR" altLang="pt-BR" b="1" dirty="0">
              <a:solidFill>
                <a:srgbClr val="002060"/>
              </a:solidFill>
              <a:latin typeface="Futura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7814"/>
            <a:ext cx="9140384" cy="5141466"/>
          </a:xfrm>
          <a:prstGeom prst="rect">
            <a:avLst/>
          </a:prstGeom>
        </p:spPr>
      </p:pic>
      <p:sp>
        <p:nvSpPr>
          <p:cNvPr id="4" name="Seta para baixo 3"/>
          <p:cNvSpPr/>
          <p:nvPr/>
        </p:nvSpPr>
        <p:spPr bwMode="auto">
          <a:xfrm rot="5400000">
            <a:off x="7555329" y="4190087"/>
            <a:ext cx="869099" cy="136314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63640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687388" y="-512763"/>
            <a:ext cx="7772400" cy="147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b="1" dirty="0" smtClean="0">
                <a:solidFill>
                  <a:schemeClr val="bg1"/>
                </a:solidFill>
                <a:latin typeface="Futura" charset="0"/>
              </a:rPr>
              <a:t>CLICAR NOS LINKS NA COL</a:t>
            </a:r>
            <a:r>
              <a:rPr lang="pt-BR" altLang="pt-BR" b="1" dirty="0" smtClean="0">
                <a:solidFill>
                  <a:srgbClr val="002060"/>
                </a:solidFill>
                <a:latin typeface="Futura" charset="0"/>
              </a:rPr>
              <a:t>UNA: “ESTATÍSTICA”</a:t>
            </a:r>
            <a:endParaRPr lang="pt-BR" altLang="pt-BR" b="1" dirty="0">
              <a:solidFill>
                <a:srgbClr val="002060"/>
              </a:solidFill>
              <a:latin typeface="Futura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05780"/>
            <a:ext cx="9144000" cy="5143500"/>
          </a:xfrm>
          <a:prstGeom prst="rect">
            <a:avLst/>
          </a:prstGeom>
        </p:spPr>
      </p:pic>
      <p:sp>
        <p:nvSpPr>
          <p:cNvPr id="4" name="Seta para baixo 3"/>
          <p:cNvSpPr/>
          <p:nvPr/>
        </p:nvSpPr>
        <p:spPr bwMode="auto">
          <a:xfrm rot="3634651">
            <a:off x="5494519" y="4207503"/>
            <a:ext cx="720080" cy="72008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84295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520" y="-512763"/>
            <a:ext cx="7916416" cy="147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b="1" dirty="0" smtClean="0">
                <a:solidFill>
                  <a:srgbClr val="EEECE1"/>
                </a:solidFill>
                <a:latin typeface="Futura" charset="0"/>
              </a:rPr>
              <a:t>Estatísticas – Loteca e </a:t>
            </a:r>
            <a:r>
              <a:rPr lang="pt-BR" altLang="pt-BR" b="1" dirty="0" err="1" smtClean="0">
                <a:solidFill>
                  <a:srgbClr val="EEECE1"/>
                </a:solidFill>
                <a:latin typeface="Futura" charset="0"/>
              </a:rPr>
              <a:t>Lotogol</a:t>
            </a:r>
            <a:endParaRPr lang="pt-BR" altLang="pt-BR" b="1" dirty="0">
              <a:solidFill>
                <a:srgbClr val="EEECE1"/>
              </a:solidFill>
              <a:latin typeface="Futura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1560" y="2348880"/>
            <a:ext cx="7772400" cy="147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</a:pPr>
            <a:endParaRPr lang="pt-BR" sz="1400" dirty="0" smtClean="0"/>
          </a:p>
          <a:p>
            <a:pPr eaLnBrk="1" hangingPunct="1">
              <a:buClr>
                <a:srgbClr val="000000"/>
              </a:buClr>
              <a:buSzPct val="100000"/>
            </a:pPr>
            <a:endParaRPr lang="pt-BR" sz="1400" dirty="0"/>
          </a:p>
          <a:p>
            <a:pPr marL="342900" indent="-342900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pt-BR" sz="2000" b="1" dirty="0" smtClean="0">
                <a:solidFill>
                  <a:srgbClr val="002060"/>
                </a:solidFill>
                <a:latin typeface="+mn-lt"/>
              </a:rPr>
              <a:t>Funcionalidade:</a:t>
            </a:r>
          </a:p>
          <a:p>
            <a:pPr marL="342900" indent="-342900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endParaRPr lang="pt-BR" sz="2000" dirty="0">
              <a:solidFill>
                <a:srgbClr val="002060"/>
              </a:solidFill>
              <a:latin typeface="+mn-lt"/>
            </a:endParaRPr>
          </a:p>
          <a:p>
            <a:pPr marL="1085850" lvl="1" indent="-342900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Disponibilizar </a:t>
            </a:r>
            <a:r>
              <a:rPr lang="pt-BR" sz="2000" dirty="0">
                <a:solidFill>
                  <a:srgbClr val="002060"/>
                </a:solidFill>
                <a:latin typeface="+mn-lt"/>
              </a:rPr>
              <a:t>informações e estatísticas sobre os times de futebol </a:t>
            </a:r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nas páginas da </a:t>
            </a:r>
            <a:r>
              <a:rPr lang="pt-BR" sz="2000" dirty="0">
                <a:solidFill>
                  <a:srgbClr val="002060"/>
                </a:solidFill>
                <a:latin typeface="+mn-lt"/>
              </a:rPr>
              <a:t>Loteca e </a:t>
            </a:r>
            <a:r>
              <a:rPr lang="pt-BR" sz="2000" dirty="0" err="1" smtClean="0">
                <a:solidFill>
                  <a:srgbClr val="002060"/>
                </a:solidFill>
                <a:latin typeface="+mn-lt"/>
              </a:rPr>
              <a:t>Lotogol</a:t>
            </a:r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.</a:t>
            </a:r>
            <a:endParaRPr lang="pt-BR" altLang="pt-BR" sz="2000" dirty="0">
              <a:solidFill>
                <a:srgbClr val="002060"/>
              </a:solidFill>
              <a:latin typeface="+mn-lt"/>
            </a:endParaRPr>
          </a:p>
          <a:p>
            <a:pPr marL="342900" indent="-342900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endParaRPr lang="pt-BR" sz="2000" dirty="0" smtClean="0">
              <a:solidFill>
                <a:srgbClr val="002060"/>
              </a:solidFill>
              <a:latin typeface="+mn-lt"/>
            </a:endParaRPr>
          </a:p>
          <a:p>
            <a:pPr marL="342900" indent="-342900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pt-BR" sz="2000" b="1" dirty="0" smtClean="0">
                <a:solidFill>
                  <a:srgbClr val="002060"/>
                </a:solidFill>
                <a:latin typeface="+mn-lt"/>
              </a:rPr>
              <a:t>Objetivo:</a:t>
            </a:r>
          </a:p>
          <a:p>
            <a:pPr marL="342900" indent="-342900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endParaRPr lang="pt-BR" sz="2000" dirty="0" smtClean="0">
              <a:solidFill>
                <a:srgbClr val="002060"/>
              </a:solidFill>
              <a:latin typeface="+mn-lt"/>
            </a:endParaRPr>
          </a:p>
          <a:p>
            <a:pPr marL="1085850" lvl="1" indent="-342900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Aumentar </a:t>
            </a:r>
            <a:r>
              <a:rPr lang="pt-BR" sz="2000" dirty="0">
                <a:solidFill>
                  <a:srgbClr val="002060"/>
                </a:solidFill>
                <a:latin typeface="+mn-lt"/>
              </a:rPr>
              <a:t>a atratividade do portfólio de Loterias da </a:t>
            </a:r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CAIXA.</a:t>
            </a:r>
          </a:p>
          <a:p>
            <a:pPr marL="1085850" lvl="1" indent="-342900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endParaRPr lang="pt-BR" sz="2000" dirty="0">
              <a:solidFill>
                <a:srgbClr val="002060"/>
              </a:solidFill>
              <a:latin typeface="+mn-lt"/>
            </a:endParaRPr>
          </a:p>
          <a:p>
            <a:pPr marL="1085850" lvl="1" indent="-342900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Acompanhar </a:t>
            </a:r>
            <a:r>
              <a:rPr lang="pt-BR" sz="2000" dirty="0">
                <a:solidFill>
                  <a:srgbClr val="002060"/>
                </a:solidFill>
                <a:latin typeface="+mn-lt"/>
              </a:rPr>
              <a:t>as tendências identificadas no segmento lotérico </a:t>
            </a:r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mundial.</a:t>
            </a:r>
          </a:p>
          <a:p>
            <a:pPr marL="1085850" lvl="1" indent="-342900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endParaRPr lang="pt-BR" sz="2000" dirty="0" smtClean="0">
              <a:solidFill>
                <a:srgbClr val="002060"/>
              </a:solidFill>
              <a:latin typeface="+mn-lt"/>
            </a:endParaRPr>
          </a:p>
          <a:p>
            <a:pPr marL="1085850" lvl="1" indent="-342900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Entreter o apostador de forma lúdica e divertida.</a:t>
            </a:r>
          </a:p>
          <a:p>
            <a:pPr marL="1085850" lvl="1" indent="-342900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endParaRPr lang="pt-BR" sz="2000" dirty="0">
              <a:solidFill>
                <a:srgbClr val="002060"/>
              </a:solidFill>
              <a:latin typeface="+mn-lt"/>
            </a:endParaRPr>
          </a:p>
          <a:p>
            <a:pPr marL="1085850" lvl="1" indent="-342900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rgbClr val="002060"/>
                </a:solidFill>
                <a:latin typeface="+mn-lt"/>
              </a:rPr>
              <a:t>Elevar o interesse sobre os prognósticos esportivos.</a:t>
            </a:r>
          </a:p>
          <a:p>
            <a:pPr marL="1085850" lvl="1" indent="-342900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endParaRPr lang="pt-BR" sz="20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30008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474663" y="5735638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400" b="1" dirty="0">
                <a:solidFill>
                  <a:srgbClr val="EEECE1"/>
                </a:solidFill>
                <a:latin typeface="Futura" charset="0"/>
              </a:rPr>
              <a:t>Julho</a:t>
            </a:r>
            <a:r>
              <a:rPr lang="pt-BR" altLang="pt-BR" sz="1400" dirty="0">
                <a:solidFill>
                  <a:srgbClr val="EEECE1"/>
                </a:solidFill>
                <a:latin typeface="Futura" charset="0"/>
              </a:rPr>
              <a:t> 2015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395536" y="-512763"/>
            <a:ext cx="7772400" cy="147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b="1" dirty="0" smtClean="0">
                <a:solidFill>
                  <a:srgbClr val="EEECE1"/>
                </a:solidFill>
                <a:latin typeface="Futura" charset="0"/>
              </a:rPr>
              <a:t>Exemplos de Funcionalidades:</a:t>
            </a:r>
            <a:endParaRPr lang="pt-BR" altLang="pt-BR" b="1" dirty="0">
              <a:solidFill>
                <a:srgbClr val="EEECE1"/>
              </a:solidFill>
              <a:latin typeface="Futura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08" y="1016287"/>
            <a:ext cx="7257242" cy="284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8730" y="273506"/>
            <a:ext cx="3888432" cy="67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</a:pPr>
            <a:endParaRPr lang="pt-BR" sz="1600" dirty="0" smtClean="0"/>
          </a:p>
          <a:p>
            <a:pPr marL="342900" indent="-342900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Rendimento </a:t>
            </a:r>
            <a:r>
              <a:rPr lang="pt-BR" sz="2400" dirty="0">
                <a:solidFill>
                  <a:srgbClr val="002060"/>
                </a:solidFill>
                <a:latin typeface="+mn-lt"/>
              </a:rPr>
              <a:t>dos times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6" y="4155448"/>
            <a:ext cx="3339418" cy="209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80217" y="3261136"/>
            <a:ext cx="4009169" cy="794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</a:pPr>
            <a:endParaRPr lang="pt-BR" sz="2400" dirty="0" smtClean="0"/>
          </a:p>
          <a:p>
            <a:pPr eaLnBrk="1" hangingPunct="1">
              <a:buClr>
                <a:srgbClr val="000000"/>
              </a:buClr>
              <a:buSzPct val="100000"/>
            </a:pPr>
            <a:endParaRPr lang="pt-BR" sz="2400" dirty="0"/>
          </a:p>
          <a:p>
            <a:pPr marL="342900" indent="-342900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002060"/>
                </a:solidFill>
                <a:latin typeface="+mn-lt"/>
              </a:rPr>
              <a:t>Histórico das partidas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525" y="4172287"/>
            <a:ext cx="2407357" cy="179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777" y="4146016"/>
            <a:ext cx="3808274" cy="215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5320777" y="3445092"/>
            <a:ext cx="4009169" cy="794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</a:pPr>
            <a:endParaRPr lang="pt-BR" sz="1400" dirty="0" smtClean="0"/>
          </a:p>
          <a:p>
            <a:pPr eaLnBrk="1" hangingPunct="1">
              <a:buClr>
                <a:srgbClr val="000000"/>
              </a:buClr>
              <a:buSzPct val="100000"/>
            </a:pPr>
            <a:endParaRPr lang="pt-BR" sz="1400" dirty="0"/>
          </a:p>
          <a:p>
            <a:pPr marL="342900" indent="-342900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002060"/>
                </a:solidFill>
                <a:latin typeface="+mn-lt"/>
              </a:rPr>
              <a:t>Cronograma dos jogos</a:t>
            </a:r>
          </a:p>
        </p:txBody>
      </p:sp>
    </p:spTree>
    <p:extLst>
      <p:ext uri="{BB962C8B-B14F-4D97-AF65-F5344CB8AC3E}">
        <p14:creationId xmlns:p14="http://schemas.microsoft.com/office/powerpoint/2010/main" val="10877031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827584" y="2708920"/>
            <a:ext cx="7772400" cy="147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2800" dirty="0" smtClean="0">
                <a:solidFill>
                  <a:srgbClr val="002060"/>
                </a:solidFill>
                <a:latin typeface="Futura" charset="0"/>
              </a:rPr>
              <a:t>Acesso I – Banner </a:t>
            </a:r>
            <a:r>
              <a:rPr lang="pt-BR" altLang="pt-BR" sz="2800" dirty="0">
                <a:solidFill>
                  <a:srgbClr val="002060"/>
                </a:solidFill>
                <a:latin typeface="Futura" charset="0"/>
              </a:rPr>
              <a:t>(mais rápido)</a:t>
            </a:r>
          </a:p>
        </p:txBody>
      </p:sp>
    </p:spTree>
    <p:extLst>
      <p:ext uri="{BB962C8B-B14F-4D97-AF65-F5344CB8AC3E}">
        <p14:creationId xmlns:p14="http://schemas.microsoft.com/office/powerpoint/2010/main" val="4173530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802" y="786205"/>
            <a:ext cx="9178802" cy="5163075"/>
          </a:xfrm>
          <a:prstGeom prst="rect">
            <a:avLst/>
          </a:prstGeom>
        </p:spPr>
      </p:pic>
      <p:sp>
        <p:nvSpPr>
          <p:cNvPr id="7" name="Seta para baixo 6"/>
          <p:cNvSpPr/>
          <p:nvPr/>
        </p:nvSpPr>
        <p:spPr bwMode="auto">
          <a:xfrm rot="18972859">
            <a:off x="-103517" y="4586132"/>
            <a:ext cx="720080" cy="72008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87388" y="-512763"/>
            <a:ext cx="7772400" cy="147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b="1" dirty="0" smtClean="0">
                <a:solidFill>
                  <a:srgbClr val="EEECE1"/>
                </a:solidFill>
                <a:latin typeface="Futura" charset="0"/>
              </a:rPr>
              <a:t>WWW.CAIXA.GOV.BR</a:t>
            </a:r>
            <a:endParaRPr lang="pt-BR" altLang="pt-BR" b="1" dirty="0">
              <a:solidFill>
                <a:srgbClr val="EEECE1"/>
              </a:solidFill>
              <a:latin typeface="Futu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7386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687388" y="-512763"/>
            <a:ext cx="7772400" cy="147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b="1" dirty="0" smtClean="0">
                <a:solidFill>
                  <a:srgbClr val="EEECE1"/>
                </a:solidFill>
                <a:latin typeface="Futura" charset="0"/>
              </a:rPr>
              <a:t>WWW.CAIXA.GOV.BR</a:t>
            </a:r>
            <a:endParaRPr lang="pt-BR" altLang="pt-BR" b="1" dirty="0">
              <a:solidFill>
                <a:srgbClr val="EEECE1"/>
              </a:solidFill>
              <a:latin typeface="Futura" charset="0"/>
            </a:endParaRPr>
          </a:p>
        </p:txBody>
      </p:sp>
      <p:sp>
        <p:nvSpPr>
          <p:cNvPr id="4" name="Seta para baixo 3"/>
          <p:cNvSpPr/>
          <p:nvPr/>
        </p:nvSpPr>
        <p:spPr bwMode="auto">
          <a:xfrm rot="18972859">
            <a:off x="6161178" y="4514122"/>
            <a:ext cx="720080" cy="72008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4704"/>
            <a:ext cx="9144000" cy="5143500"/>
          </a:xfrm>
          <a:prstGeom prst="rect">
            <a:avLst/>
          </a:prstGeom>
        </p:spPr>
      </p:pic>
      <p:sp>
        <p:nvSpPr>
          <p:cNvPr id="7" name="Seta para baixo 6"/>
          <p:cNvSpPr/>
          <p:nvPr/>
        </p:nvSpPr>
        <p:spPr bwMode="auto">
          <a:xfrm rot="18972859">
            <a:off x="6377204" y="4514123"/>
            <a:ext cx="720080" cy="72008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395536" y="-512763"/>
            <a:ext cx="7772400" cy="147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b="1" dirty="0" smtClean="0">
                <a:solidFill>
                  <a:srgbClr val="EEECE1"/>
                </a:solidFill>
                <a:latin typeface="Futura" charset="0"/>
              </a:rPr>
              <a:t>CLICAR EM “CONHEÇA MAIS E </a:t>
            </a:r>
            <a:r>
              <a:rPr lang="pt-BR" altLang="pt-BR" b="1" dirty="0" smtClean="0">
                <a:solidFill>
                  <a:srgbClr val="002060"/>
                </a:solidFill>
                <a:latin typeface="Futura" charset="0"/>
              </a:rPr>
              <a:t>APOSTE”</a:t>
            </a:r>
            <a:endParaRPr lang="pt-BR" altLang="pt-BR" b="1" dirty="0">
              <a:solidFill>
                <a:srgbClr val="002060"/>
              </a:solidFill>
              <a:latin typeface="Futura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6711"/>
            <a:ext cx="9143999" cy="5143499"/>
          </a:xfrm>
          <a:prstGeom prst="rect">
            <a:avLst/>
          </a:prstGeom>
        </p:spPr>
      </p:pic>
      <p:sp>
        <p:nvSpPr>
          <p:cNvPr id="4" name="Seta para baixo 3"/>
          <p:cNvSpPr/>
          <p:nvPr/>
        </p:nvSpPr>
        <p:spPr bwMode="auto">
          <a:xfrm rot="18972859">
            <a:off x="2704796" y="4586131"/>
            <a:ext cx="720080" cy="72008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520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827584" y="2708920"/>
            <a:ext cx="7772400" cy="147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2800" dirty="0" smtClean="0">
                <a:solidFill>
                  <a:srgbClr val="002060"/>
                </a:solidFill>
                <a:latin typeface="Futura" charset="0"/>
              </a:rPr>
              <a:t>Acesso II – Estatísticas</a:t>
            </a:r>
            <a:endParaRPr lang="pt-BR" altLang="pt-BR" sz="1400" dirty="0">
              <a:solidFill>
                <a:srgbClr val="002060"/>
              </a:solidFill>
              <a:latin typeface="Futu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2578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6288"/>
            <a:ext cx="9144000" cy="5143499"/>
          </a:xfrm>
          <a:prstGeom prst="rect">
            <a:avLst/>
          </a:prstGeom>
        </p:spPr>
      </p:pic>
      <p:sp>
        <p:nvSpPr>
          <p:cNvPr id="7" name="Seta para baixo 6"/>
          <p:cNvSpPr/>
          <p:nvPr/>
        </p:nvSpPr>
        <p:spPr bwMode="auto">
          <a:xfrm rot="18972859">
            <a:off x="16121" y="4704660"/>
            <a:ext cx="609025" cy="62703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87388" y="-512763"/>
            <a:ext cx="7772400" cy="147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b="1" dirty="0" smtClean="0">
                <a:solidFill>
                  <a:srgbClr val="EEECE1"/>
                </a:solidFill>
                <a:latin typeface="Futura" charset="0"/>
              </a:rPr>
              <a:t>WWW.CAIXA.GOV.BR</a:t>
            </a:r>
            <a:endParaRPr lang="pt-BR" altLang="pt-BR" sz="1400" b="1" dirty="0">
              <a:solidFill>
                <a:srgbClr val="EEECE1"/>
              </a:solidFill>
              <a:latin typeface="Futu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3904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207</Words>
  <Application>Microsoft Office PowerPoint</Application>
  <PresentationFormat>Apresentação na tela (4:3)</PresentationFormat>
  <Paragraphs>66</Paragraphs>
  <Slides>20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20</vt:i4>
      </vt:variant>
    </vt:vector>
  </HeadingPairs>
  <TitlesOfParts>
    <vt:vector size="29" baseType="lpstr">
      <vt:lpstr>Arial Unicode MS</vt:lpstr>
      <vt:lpstr>Microsoft YaHei</vt:lpstr>
      <vt:lpstr>Arial</vt:lpstr>
      <vt:lpstr>Calibri</vt:lpstr>
      <vt:lpstr>Futura</vt:lpstr>
      <vt:lpstr>Times New Roman</vt:lpstr>
      <vt:lpstr>Wingdings</vt:lpstr>
      <vt:lpstr>Tema do Office</vt:lpstr>
      <vt:lpstr>1_Tema do Office</vt:lpstr>
      <vt:lpstr>Acesso às Estatísticas   LOTECA e LOTOGOL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GECOM 04/09</dc:title>
  <dc:creator>Samarony Justo Nicolau</dc:creator>
  <cp:lastModifiedBy>Iuri Ribeiro da Silva e Castro</cp:lastModifiedBy>
  <cp:revision>32</cp:revision>
  <cp:lastPrinted>1601-01-01T00:00:00Z</cp:lastPrinted>
  <dcterms:created xsi:type="dcterms:W3CDTF">1601-01-01T00:00:00Z</dcterms:created>
  <dcterms:modified xsi:type="dcterms:W3CDTF">2016-05-16T16:13:35Z</dcterms:modified>
</cp:coreProperties>
</file>